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7" r:id="rId3"/>
    <p:sldId id="268" r:id="rId4"/>
    <p:sldId id="281" r:id="rId5"/>
    <p:sldId id="282" r:id="rId6"/>
    <p:sldId id="283" r:id="rId7"/>
    <p:sldId id="284" r:id="rId8"/>
    <p:sldId id="270" r:id="rId9"/>
    <p:sldId id="271" r:id="rId10"/>
    <p:sldId id="272" r:id="rId11"/>
    <p:sldId id="276" r:id="rId12"/>
    <p:sldId id="277" r:id="rId13"/>
    <p:sldId id="278" r:id="rId14"/>
    <p:sldId id="286" r:id="rId15"/>
    <p:sldId id="279" r:id="rId16"/>
    <p:sldId id="288" r:id="rId17"/>
    <p:sldId id="28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62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6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74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617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7278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54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91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336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024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0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4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7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12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0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8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96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29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0B80540-1362-43FB-B504-A8D405DE680B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A86C-8711-4CFC-B142-E17C04FF77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110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Georgia" panose="02040502050405020303" pitchFamily="18" charset="0"/>
              </a:rPr>
              <a:t>ОБНОВЛЁННЫЕ ФГОС НОО И ООО</a:t>
            </a:r>
            <a:endParaRPr lang="ru-RU" sz="6000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4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1579" y="409074"/>
            <a:ext cx="110931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u="sng" dirty="0">
                <a:latin typeface="Georgia" panose="02040502050405020303" pitchFamily="18" charset="0"/>
              </a:rPr>
              <a:t>Ввели понятие «функциональная грамотность» </a:t>
            </a:r>
            <a:r>
              <a:rPr lang="ru-RU" sz="3600" b="1" u="sng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r>
              <a:rPr lang="ru-RU" sz="3600" dirty="0" smtClean="0">
                <a:latin typeface="Georgia" panose="02040502050405020303" pitchFamily="18" charset="0"/>
              </a:rPr>
              <a:t>Новый </a:t>
            </a:r>
            <a:r>
              <a:rPr lang="ru-RU" sz="3600" dirty="0">
                <a:latin typeface="Georgia" panose="02040502050405020303" pitchFamily="18" charset="0"/>
              </a:rPr>
              <a:t>проект ФГОС ООО заявляет функциональную грамотность в составе государственных гарантий качества основного общего образования (п. 3 проекта). Школа должна обеспечить при реализации ООП формирование функциональной грамотности, в том числе школьники должны овладеть компетенциями, которые помогут им в дальнейшем получить образование и ориентироваться в мире профессий</a:t>
            </a:r>
          </a:p>
        </p:txBody>
      </p:sp>
    </p:spTree>
    <p:extLst>
      <p:ext uri="{BB962C8B-B14F-4D97-AF65-F5344CB8AC3E}">
        <p14:creationId xmlns:p14="http://schemas.microsoft.com/office/powerpoint/2010/main" val="28709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737" y="1043732"/>
            <a:ext cx="101305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Объем </a:t>
            </a:r>
            <a:r>
              <a:rPr lang="ru-RU" sz="3200" b="1" dirty="0" smtClean="0">
                <a:latin typeface="Georgia" panose="02040502050405020303" pitchFamily="18" charset="0"/>
              </a:rPr>
              <a:t>часов аудиторной нагрузки</a:t>
            </a:r>
            <a:endParaRPr lang="ru-RU" sz="3200" b="1" dirty="0">
              <a:latin typeface="Georgia" panose="02040502050405020303" pitchFamily="18" charset="0"/>
            </a:endParaRPr>
          </a:p>
          <a:p>
            <a:pPr algn="ctr"/>
            <a:r>
              <a:rPr lang="ru-RU" sz="3200" b="1" dirty="0">
                <a:latin typeface="Georgia" panose="02040502050405020303" pitchFamily="18" charset="0"/>
              </a:rPr>
              <a:t>во ФГОС НОО</a:t>
            </a:r>
          </a:p>
          <a:p>
            <a:pPr lvl="0"/>
            <a:endParaRPr lang="ru-RU" sz="2800" b="1" dirty="0" smtClean="0">
              <a:latin typeface="Georgia" panose="02040502050405020303" pitchFamily="18" charset="0"/>
            </a:endParaRPr>
          </a:p>
          <a:p>
            <a:pPr lvl="0"/>
            <a:r>
              <a:rPr lang="ru-RU" sz="2800" b="1" dirty="0" smtClean="0">
                <a:latin typeface="Georgia" panose="02040502050405020303" pitchFamily="18" charset="0"/>
              </a:rPr>
              <a:t>Было										    </a:t>
            </a:r>
            <a:r>
              <a:rPr lang="ru-RU" sz="28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Стало</a:t>
            </a:r>
            <a:endParaRPr lang="ru-RU" sz="2800" b="1" dirty="0">
              <a:solidFill>
                <a:prstClr val="white"/>
              </a:solidFill>
              <a:latin typeface="Georgia" panose="02040502050405020303" pitchFamily="18" charset="0"/>
            </a:endParaRPr>
          </a:p>
          <a:p>
            <a:pPr lvl="0"/>
            <a:r>
              <a:rPr lang="ru-RU" sz="2800" dirty="0" smtClean="0">
                <a:solidFill>
                  <a:prstClr val="white"/>
                </a:solidFill>
                <a:latin typeface="Georgia" panose="02040502050405020303" pitchFamily="18" charset="0"/>
              </a:rPr>
              <a:t>2904 </a:t>
            </a:r>
            <a:r>
              <a:rPr lang="ru-RU" sz="2800" dirty="0">
                <a:solidFill>
                  <a:prstClr val="white"/>
                </a:solidFill>
                <a:latin typeface="Georgia" panose="02040502050405020303" pitchFamily="18" charset="0"/>
              </a:rPr>
              <a:t>– </a:t>
            </a:r>
            <a:r>
              <a:rPr lang="ru-RU" sz="2800" dirty="0" smtClean="0">
                <a:solidFill>
                  <a:prstClr val="white"/>
                </a:solidFill>
                <a:latin typeface="Georgia" panose="02040502050405020303" pitchFamily="18" charset="0"/>
              </a:rPr>
              <a:t>минимум							</a:t>
            </a:r>
            <a:r>
              <a:rPr lang="ru-RU" sz="2800" dirty="0">
                <a:solidFill>
                  <a:prstClr val="white"/>
                </a:solidFill>
                <a:latin typeface="Georgia" panose="02040502050405020303" pitchFamily="18" charset="0"/>
              </a:rPr>
              <a:t>2954 – минимум</a:t>
            </a:r>
          </a:p>
          <a:p>
            <a:pPr lvl="0"/>
            <a:r>
              <a:rPr lang="ru-RU" sz="2800" dirty="0" smtClean="0">
                <a:solidFill>
                  <a:prstClr val="white"/>
                </a:solidFill>
                <a:latin typeface="Georgia" panose="02040502050405020303" pitchFamily="18" charset="0"/>
              </a:rPr>
              <a:t>3345 –	максимум                                 3190 - максимум                 				</a:t>
            </a:r>
            <a:endParaRPr lang="ru-RU" sz="2800" dirty="0">
              <a:solidFill>
                <a:prstClr val="white"/>
              </a:solidFill>
              <a:latin typeface="Georgia" panose="02040502050405020303" pitchFamily="18" charset="0"/>
            </a:endParaRPr>
          </a:p>
          <a:p>
            <a:pPr lvl="0"/>
            <a:endParaRPr lang="ru-RU" sz="2800" dirty="0">
              <a:solidFill>
                <a:prstClr val="white"/>
              </a:solidFill>
              <a:latin typeface="Georgia" panose="02040502050405020303" pitchFamily="18" charset="0"/>
            </a:endParaRPr>
          </a:p>
          <a:p>
            <a:pPr lvl="0"/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3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021" y="312822"/>
            <a:ext cx="1061185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Georgia" panose="02040502050405020303" pitchFamily="18" charset="0"/>
              </a:rPr>
              <a:t>Объем </a:t>
            </a:r>
            <a:r>
              <a:rPr lang="ru-RU" sz="3600" b="1" dirty="0" smtClean="0">
                <a:latin typeface="Georgia" panose="02040502050405020303" pitchFamily="18" charset="0"/>
              </a:rPr>
              <a:t>часов аудиторной нагрузки во </a:t>
            </a:r>
            <a:r>
              <a:rPr lang="ru-RU" sz="3600" b="1" dirty="0">
                <a:latin typeface="Georgia" panose="02040502050405020303" pitchFamily="18" charset="0"/>
              </a:rPr>
              <a:t>ФГОС </a:t>
            </a:r>
            <a:r>
              <a:rPr lang="ru-RU" sz="3600" b="1" dirty="0" smtClean="0">
                <a:latin typeface="Georgia" panose="02040502050405020303" pitchFamily="18" charset="0"/>
              </a:rPr>
              <a:t>ООО</a:t>
            </a:r>
          </a:p>
          <a:p>
            <a:pPr algn="ctr"/>
            <a:endParaRPr lang="ru-RU" sz="3600" b="1" dirty="0">
              <a:latin typeface="Georgia" panose="02040502050405020303" pitchFamily="18" charset="0"/>
            </a:endParaRPr>
          </a:p>
          <a:p>
            <a:endParaRPr lang="ru-RU" sz="3600" b="1" dirty="0" smtClean="0">
              <a:latin typeface="Georgia" panose="02040502050405020303" pitchFamily="18" charset="0"/>
            </a:endParaRPr>
          </a:p>
          <a:p>
            <a:r>
              <a:rPr lang="ru-RU" sz="4400" b="1" dirty="0" smtClean="0">
                <a:latin typeface="Georgia" panose="02040502050405020303" pitchFamily="18" charset="0"/>
              </a:rPr>
              <a:t>Было                                           </a:t>
            </a:r>
            <a:endParaRPr lang="ru-RU" sz="4400" b="1" dirty="0">
              <a:latin typeface="Georgia" panose="02040502050405020303" pitchFamily="18" charset="0"/>
            </a:endParaRPr>
          </a:p>
          <a:p>
            <a:r>
              <a:rPr lang="ru-RU" sz="4400" dirty="0">
                <a:latin typeface="Georgia" panose="02040502050405020303" pitchFamily="18" charset="0"/>
              </a:rPr>
              <a:t>5267 – минимум</a:t>
            </a:r>
          </a:p>
          <a:p>
            <a:r>
              <a:rPr lang="ru-RU" sz="4400" dirty="0">
                <a:latin typeface="Georgia" panose="02040502050405020303" pitchFamily="18" charset="0"/>
              </a:rPr>
              <a:t>6020 </a:t>
            </a:r>
            <a:r>
              <a:rPr lang="ru-RU" sz="4400" dirty="0" smtClean="0">
                <a:latin typeface="Georgia" panose="02040502050405020303" pitchFamily="18" charset="0"/>
              </a:rPr>
              <a:t>– максимум</a:t>
            </a:r>
            <a:endParaRPr lang="ru-RU" sz="4400" dirty="0">
              <a:latin typeface="Georgia" panose="02040502050405020303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4684" y="2406315"/>
            <a:ext cx="5101390" cy="232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Georgia" panose="02040502050405020303" pitchFamily="18" charset="0"/>
              </a:rPr>
              <a:t>Перечень предметных областей, учебных предметов и </a:t>
            </a:r>
            <a:r>
              <a:rPr lang="ru-RU" sz="2800" b="1" dirty="0">
                <a:latin typeface="Georgia" panose="02040502050405020303" pitchFamily="18" charset="0"/>
              </a:rPr>
              <a:t>модулей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15" y="2127903"/>
            <a:ext cx="11498590" cy="217316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предметной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области «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Математика и информатика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» появился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учебный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предмет «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Математика». В него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входят учебные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курсы «Алгебра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», «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Геометрия» и «Вероятность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 статистика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». Также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изменили структуру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предметной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области «Общественно-научные предметы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». Теперь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учебный предмет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«История» 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включает учебные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курсы «История России</a:t>
            </a: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» и </a:t>
            </a:r>
            <a:r>
              <a:rPr lang="ru-RU" sz="3200" dirty="0">
                <a:solidFill>
                  <a:schemeClr val="tx1"/>
                </a:solidFill>
                <a:latin typeface="Georgia" panose="02040502050405020303" pitchFamily="18" charset="0"/>
              </a:rPr>
              <a:t>«Всеобщая история».</a:t>
            </a:r>
          </a:p>
        </p:txBody>
      </p:sp>
    </p:spTree>
    <p:extLst>
      <p:ext uri="{BB962C8B-B14F-4D97-AF65-F5344CB8AC3E}">
        <p14:creationId xmlns:p14="http://schemas.microsoft.com/office/powerpoint/2010/main" val="34809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5640" y="577516"/>
            <a:ext cx="111893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Georgia" panose="02040502050405020303" pitchFamily="18" charset="0"/>
              </a:rPr>
              <a:t>Убрали из списка обязательных </a:t>
            </a:r>
            <a:r>
              <a:rPr lang="ru-RU" sz="4000" b="1" dirty="0" smtClean="0">
                <a:latin typeface="Georgia" panose="02040502050405020303" pitchFamily="18" charset="0"/>
              </a:rPr>
              <a:t>предметов второй иностранный язык.</a:t>
            </a:r>
            <a:endParaRPr lang="ru-RU" sz="4000" b="1" dirty="0">
              <a:latin typeface="Georgia" panose="02040502050405020303" pitchFamily="18" charset="0"/>
            </a:endParaRPr>
          </a:p>
          <a:p>
            <a:r>
              <a:rPr lang="ru-RU" sz="4000" dirty="0">
                <a:latin typeface="Georgia" panose="02040502050405020303" pitchFamily="18" charset="0"/>
              </a:rPr>
              <a:t>На уровне ООО школы получили право учитывать свои </a:t>
            </a:r>
            <a:r>
              <a:rPr lang="ru-RU" sz="4000" dirty="0" smtClean="0">
                <a:latin typeface="Georgia" panose="02040502050405020303" pitchFamily="18" charset="0"/>
              </a:rPr>
              <a:t>ресурсы и </a:t>
            </a:r>
            <a:r>
              <a:rPr lang="ru-RU" sz="4000" dirty="0">
                <a:latin typeface="Georgia" panose="02040502050405020303" pitchFamily="18" charset="0"/>
              </a:rPr>
              <a:t>пожелания родителей, чтобы вводить второй иностранный язык.</a:t>
            </a:r>
          </a:p>
          <a:p>
            <a:r>
              <a:rPr lang="ru-RU" sz="4000" dirty="0">
                <a:latin typeface="Georgia" panose="02040502050405020303" pitchFamily="18" charset="0"/>
              </a:rPr>
              <a:t>Разработчики новой редакции ФГОС ООО исключили этот </a:t>
            </a:r>
            <a:r>
              <a:rPr lang="ru-RU" sz="4000" dirty="0" smtClean="0">
                <a:latin typeface="Georgia" panose="02040502050405020303" pitchFamily="18" charset="0"/>
              </a:rPr>
              <a:t>предмет из </a:t>
            </a:r>
            <a:r>
              <a:rPr lang="ru-RU" sz="4000" dirty="0">
                <a:latin typeface="Georgia" panose="02040502050405020303" pitchFamily="18" charset="0"/>
              </a:rPr>
              <a:t>списка </a:t>
            </a:r>
            <a:r>
              <a:rPr lang="ru-RU" sz="4000" dirty="0" smtClean="0">
                <a:latin typeface="Georgia" panose="02040502050405020303" pitchFamily="18" charset="0"/>
              </a:rPr>
              <a:t>обязательных.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Georgia" panose="02040502050405020303" pitchFamily="18" charset="0"/>
              </a:rPr>
              <a:t>Изучение родного и второго иностранного языков </a:t>
            </a:r>
            <a:r>
              <a:rPr lang="ru-RU" sz="2400" b="1" dirty="0">
                <a:latin typeface="Georgia" panose="02040502050405020303" pitchFamily="18" charset="0"/>
              </a:rPr>
              <a:t>на </a:t>
            </a:r>
            <a:r>
              <a:rPr lang="ru-RU" sz="2400" b="1" dirty="0" smtClean="0">
                <a:latin typeface="Georgia" panose="02040502050405020303" pitchFamily="18" charset="0"/>
              </a:rPr>
              <a:t>уровне ООО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40632"/>
            <a:ext cx="11407524" cy="42467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Было </a:t>
            </a:r>
            <a:r>
              <a:rPr lang="ru-RU" sz="1600" b="1" dirty="0" smtClean="0"/>
              <a:t>                                                                                       		</a:t>
            </a: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Стало                                                                                  </a:t>
            </a:r>
            <a:r>
              <a:rPr lang="ru-RU" sz="1600" b="1" dirty="0" smtClean="0"/>
              <a:t>											</a:t>
            </a:r>
            <a:endParaRPr lang="ru-RU" sz="16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</a:rPr>
              <a:t>Включали 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перечень							 		Теперь изучение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обязательных предметных областей и					родного и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учебных предметов.								       второго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													иностранного языка 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		можно организовать, 											если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для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этого есть   											условия в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школе.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При                      								этом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также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надо 												получить  заявления 											родителей</a:t>
            </a:r>
          </a:p>
          <a:p>
            <a:pPr marL="0" indent="0">
              <a:buNone/>
            </a:pPr>
            <a:endParaRPr lang="ru-RU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.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074" y="240633"/>
            <a:ext cx="113578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Закрепили вариативность содержания программ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Еще одно новое требование к ООП НОО и ООО – теперь их </a:t>
            </a:r>
            <a:r>
              <a:rPr lang="ru-RU" sz="2400" dirty="0" smtClean="0">
                <a:latin typeface="Georgia" panose="02040502050405020303" pitchFamily="18" charset="0"/>
              </a:rPr>
              <a:t>содержание </a:t>
            </a:r>
            <a:r>
              <a:rPr lang="ru-RU" sz="2400" dirty="0">
                <a:latin typeface="Georgia" panose="02040502050405020303" pitchFamily="18" charset="0"/>
              </a:rPr>
              <a:t>должно быть вариативным. Это значит, что школы все больше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должны ориентироваться на различные потребности учеников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и предлагать им различные варианты программ в рамках одного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уровня образования.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Реализовывать это требование можно по-разному. Например,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разрабатывать и реализовывать программы углубленного изучения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отдельных предметов. Для этого на уровне ООО добавили предметные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результаты на углубленном уровне для математики, информатики,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физики, химии и биологии. </a:t>
            </a:r>
            <a:endParaRPr lang="ru-RU" sz="2400" dirty="0" smtClean="0">
              <a:latin typeface="Georgia" panose="02040502050405020303" pitchFamily="18" charset="0"/>
            </a:endParaRPr>
          </a:p>
          <a:p>
            <a:r>
              <a:rPr lang="ru-RU" sz="2400" dirty="0" smtClean="0">
                <a:latin typeface="Georgia" panose="02040502050405020303" pitchFamily="18" charset="0"/>
              </a:rPr>
              <a:t>Еще </a:t>
            </a:r>
            <a:r>
              <a:rPr lang="ru-RU" sz="2400" dirty="0">
                <a:latin typeface="Georgia" panose="02040502050405020303" pitchFamily="18" charset="0"/>
              </a:rPr>
              <a:t>варианты –реализовывать </a:t>
            </a:r>
            <a:r>
              <a:rPr lang="ru-RU" sz="2400" dirty="0" smtClean="0">
                <a:latin typeface="Georgia" panose="02040502050405020303" pitchFamily="18" charset="0"/>
              </a:rPr>
              <a:t>индивидуальные </a:t>
            </a:r>
            <a:r>
              <a:rPr lang="ru-RU" sz="2400" dirty="0">
                <a:latin typeface="Georgia" panose="02040502050405020303" pitchFamily="18" charset="0"/>
              </a:rPr>
              <a:t>учебные планы в соответствии с </a:t>
            </a:r>
            <a:r>
              <a:rPr lang="ru-RU" sz="2400" dirty="0" smtClean="0">
                <a:latin typeface="Georgia" panose="02040502050405020303" pitchFamily="18" charset="0"/>
              </a:rPr>
              <a:t>образовательными потребностями </a:t>
            </a:r>
            <a:r>
              <a:rPr lang="ru-RU" sz="2400" dirty="0">
                <a:latin typeface="Georgia" panose="02040502050405020303" pitchFamily="18" charset="0"/>
              </a:rPr>
              <a:t>и интересами учеников или предусмотреть </a:t>
            </a:r>
            <a:r>
              <a:rPr lang="ru-RU" sz="2400" dirty="0" smtClean="0">
                <a:latin typeface="Georgia" panose="02040502050405020303" pitchFamily="18" charset="0"/>
              </a:rPr>
              <a:t>учебные предметы</a:t>
            </a:r>
            <a:r>
              <a:rPr lang="ru-RU" sz="2400" dirty="0">
                <a:latin typeface="Georgia" panose="02040502050405020303" pitchFamily="18" charset="0"/>
              </a:rPr>
              <a:t>, учебные курсы и учебные модули в структуре </a:t>
            </a:r>
            <a:r>
              <a:rPr lang="ru-RU" sz="2400" dirty="0" smtClean="0">
                <a:latin typeface="Georgia" panose="02040502050405020303" pitchFamily="18" charset="0"/>
              </a:rPr>
              <a:t>программ НОО </a:t>
            </a:r>
            <a:r>
              <a:rPr lang="ru-RU" sz="2400" dirty="0">
                <a:latin typeface="Georgia" panose="02040502050405020303" pitchFamily="18" charset="0"/>
              </a:rPr>
              <a:t>и ООО</a:t>
            </a:r>
          </a:p>
        </p:txBody>
      </p:sp>
    </p:spTree>
    <p:extLst>
      <p:ext uri="{BB962C8B-B14F-4D97-AF65-F5344CB8AC3E}">
        <p14:creationId xmlns:p14="http://schemas.microsoft.com/office/powerpoint/2010/main" val="31985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853" y="243513"/>
            <a:ext cx="11417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Расширили требования к </a:t>
            </a:r>
            <a:r>
              <a:rPr lang="ru-RU" sz="3200" b="1" dirty="0" smtClean="0">
                <a:latin typeface="Georgia" panose="02040502050405020303" pitchFamily="18" charset="0"/>
              </a:rPr>
              <a:t>материально-технической </a:t>
            </a:r>
            <a:r>
              <a:rPr lang="ru-RU" sz="3200" b="1" dirty="0">
                <a:latin typeface="Georgia" panose="02040502050405020303" pitchFamily="18" charset="0"/>
              </a:rPr>
              <a:t>базе</a:t>
            </a:r>
          </a:p>
          <a:p>
            <a:pPr algn="just"/>
            <a:r>
              <a:rPr lang="ru-RU" sz="3200" dirty="0">
                <a:latin typeface="Georgia" panose="02040502050405020303" pitchFamily="18" charset="0"/>
              </a:rPr>
              <a:t>Внедрение стандартов неизбежно будет </a:t>
            </a:r>
            <a:r>
              <a:rPr lang="ru-RU" sz="3200" dirty="0" smtClean="0">
                <a:latin typeface="Georgia" panose="02040502050405020303" pitchFamily="18" charset="0"/>
              </a:rPr>
              <a:t>способствовать повышению расходов </a:t>
            </a:r>
            <a:r>
              <a:rPr lang="ru-RU" sz="3200" dirty="0">
                <a:latin typeface="Georgia" panose="02040502050405020303" pitchFamily="18" charset="0"/>
              </a:rPr>
              <a:t>школ на материально-техническое обеспечение. В </a:t>
            </a:r>
            <a:r>
              <a:rPr lang="ru-RU" sz="3200" dirty="0" smtClean="0">
                <a:latin typeface="Georgia" panose="02040502050405020303" pitchFamily="18" charset="0"/>
              </a:rPr>
              <a:t>новом стандарте </a:t>
            </a:r>
            <a:r>
              <a:rPr lang="ru-RU" sz="3200" dirty="0">
                <a:latin typeface="Georgia" panose="02040502050405020303" pitchFamily="18" charset="0"/>
              </a:rPr>
              <a:t>НОО перечислены условия, при которых он </a:t>
            </a:r>
            <a:r>
              <a:rPr lang="ru-RU" sz="3200" dirty="0" smtClean="0">
                <a:latin typeface="Georgia" panose="02040502050405020303" pitchFamily="18" charset="0"/>
              </a:rPr>
              <a:t>должен применяться</a:t>
            </a:r>
            <a:r>
              <a:rPr lang="ru-RU" sz="3200" dirty="0">
                <a:latin typeface="Georgia" panose="02040502050405020303" pitchFamily="18" charset="0"/>
              </a:rPr>
              <a:t>. В них есть, например, наличие концертного зала</a:t>
            </a:r>
            <a:r>
              <a:rPr lang="ru-RU" sz="3200" dirty="0" smtClean="0">
                <a:latin typeface="Georgia" panose="02040502050405020303" pitchFamily="18" charset="0"/>
              </a:rPr>
              <a:t>, помещения </a:t>
            </a:r>
            <a:r>
              <a:rPr lang="ru-RU" sz="3200" dirty="0">
                <a:latin typeface="Georgia" panose="02040502050405020303" pitchFamily="18" charset="0"/>
              </a:rPr>
              <a:t>для содержания, обслуживания и ремонта </a:t>
            </a:r>
            <a:r>
              <a:rPr lang="ru-RU" sz="3200" dirty="0" smtClean="0">
                <a:latin typeface="Georgia" panose="02040502050405020303" pitchFamily="18" charset="0"/>
              </a:rPr>
              <a:t>музыкальных </a:t>
            </a:r>
            <a:r>
              <a:rPr lang="ru-RU" sz="3200" dirty="0">
                <a:latin typeface="Georgia" panose="02040502050405020303" pitchFamily="18" charset="0"/>
              </a:rPr>
              <a:t>инструментов; классы, оборудованные балетными </a:t>
            </a:r>
            <a:r>
              <a:rPr lang="ru-RU" sz="3200" dirty="0" smtClean="0">
                <a:latin typeface="Georgia" panose="02040502050405020303" pitchFamily="18" charset="0"/>
              </a:rPr>
              <a:t>станками и </a:t>
            </a:r>
            <a:r>
              <a:rPr lang="ru-RU" sz="3200" dirty="0">
                <a:latin typeface="Georgia" panose="02040502050405020303" pitchFamily="18" charset="0"/>
              </a:rPr>
              <a:t>другие нереалистичные вещи (п. 35.3 ФГОС НОО, утв. </a:t>
            </a:r>
            <a:r>
              <a:rPr lang="ru-RU" sz="3200" dirty="0" smtClean="0">
                <a:latin typeface="Georgia" panose="02040502050405020303" pitchFamily="18" charset="0"/>
              </a:rPr>
              <a:t>Приказом </a:t>
            </a:r>
            <a:r>
              <a:rPr lang="ru-RU" sz="3200" dirty="0" err="1" smtClean="0">
                <a:latin typeface="Georgia" panose="02040502050405020303" pitchFamily="18" charset="0"/>
              </a:rPr>
              <a:t>Минпросвещения</a:t>
            </a:r>
            <a:r>
              <a:rPr lang="ru-RU" sz="3200" dirty="0" smtClean="0">
                <a:latin typeface="Georgia" panose="02040502050405020303" pitchFamily="18" charset="0"/>
              </a:rPr>
              <a:t> </a:t>
            </a:r>
            <a:r>
              <a:rPr lang="ru-RU" sz="3200" dirty="0">
                <a:latin typeface="Georgia" panose="02040502050405020303" pitchFamily="18" charset="0"/>
              </a:rPr>
              <a:t>России от 31.05.2021 № 286). Большинство </a:t>
            </a:r>
            <a:r>
              <a:rPr lang="ru-RU" sz="3200" dirty="0" smtClean="0">
                <a:latin typeface="Georgia" panose="02040502050405020303" pitchFamily="18" charset="0"/>
              </a:rPr>
              <a:t>школ не </a:t>
            </a:r>
            <a:r>
              <a:rPr lang="ru-RU" sz="3200" dirty="0">
                <a:latin typeface="Georgia" panose="02040502050405020303" pitchFamily="18" charset="0"/>
              </a:rPr>
              <a:t>сможет обеспечить такие условия для реализации ФГОС НОО</a:t>
            </a:r>
            <a:r>
              <a:rPr lang="ru-RU" sz="3200" dirty="0">
                <a:latin typeface="CenturySchlbkCyr-Roman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539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ТРИ ПОКОЛЕНИЯ СТАНДАРТОВ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7" y="1330035"/>
            <a:ext cx="10183091" cy="4696691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r>
              <a:rPr lang="ru-RU" sz="3800" b="1" dirty="0">
                <a:solidFill>
                  <a:schemeClr val="tx1"/>
                </a:solidFill>
                <a:latin typeface="Georgia" panose="02040502050405020303" pitchFamily="18" charset="0"/>
              </a:rPr>
              <a:t>Первое поколение образовательных стандартов </a:t>
            </a:r>
            <a:endParaRPr lang="ru-RU" sz="3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ru-RU" sz="3800" dirty="0">
                <a:solidFill>
                  <a:schemeClr val="tx1"/>
                </a:solidFill>
                <a:latin typeface="Georgia" panose="02040502050405020303" pitchFamily="18" charset="0"/>
              </a:rPr>
              <a:t>Были приняты в 2004 году. Основной целью был не личностный, а предметный результат. Во главу ставился набор информации, обязательной для изучения. Подробно описывалось содержание образование: темы, дидактические единицы. </a:t>
            </a:r>
            <a:endParaRPr lang="ru-RU" sz="3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3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Второе </a:t>
            </a:r>
            <a:r>
              <a:rPr lang="ru-RU" sz="3800" b="1" dirty="0">
                <a:solidFill>
                  <a:schemeClr val="tx1"/>
                </a:solidFill>
                <a:latin typeface="Georgia" panose="02040502050405020303" pitchFamily="18" charset="0"/>
              </a:rPr>
              <a:t>поколение ФГОС </a:t>
            </a:r>
            <a:endParaRPr lang="ru-RU" sz="3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Разрабатывались </a:t>
            </a:r>
            <a:r>
              <a:rPr lang="ru-RU" sz="3800" dirty="0">
                <a:solidFill>
                  <a:schemeClr val="tx1"/>
                </a:solidFill>
                <a:latin typeface="Georgia" panose="02040502050405020303" pitchFamily="18" charset="0"/>
              </a:rPr>
              <a:t>с 2009 по 2012 год и действуют до 2022 года. Акцент сделан на развитие УУД, то есть способности обучающихся самостоятельно добывать информацию. Много внимания уделено проектной и внеурочной деятельности. </a:t>
            </a:r>
            <a:endParaRPr lang="ru-RU" sz="3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ru-RU" sz="3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Главная </a:t>
            </a:r>
            <a:r>
              <a:rPr lang="ru-RU" sz="3800" dirty="0">
                <a:solidFill>
                  <a:schemeClr val="tx1"/>
                </a:solidFill>
                <a:latin typeface="Georgia" panose="02040502050405020303" pitchFamily="18" charset="0"/>
              </a:rPr>
              <a:t>задача </a:t>
            </a:r>
            <a:r>
              <a:rPr lang="ru-RU" sz="3800" b="1" dirty="0">
                <a:solidFill>
                  <a:schemeClr val="tx1"/>
                </a:solidFill>
                <a:latin typeface="Georgia" panose="02040502050405020303" pitchFamily="18" charset="0"/>
              </a:rPr>
              <a:t>ФГОС третьего поколения - </a:t>
            </a:r>
            <a:r>
              <a:rPr lang="ru-RU" sz="3800" dirty="0">
                <a:solidFill>
                  <a:schemeClr val="tx1"/>
                </a:solidFill>
                <a:latin typeface="Georgia" panose="02040502050405020303" pitchFamily="18" charset="0"/>
              </a:rPr>
              <a:t>конкретизация требований к обучающимся. 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chemeClr val="tx1"/>
                </a:solidFill>
                <a:latin typeface="Georgia" panose="02040502050405020303" pitchFamily="18" charset="0"/>
              </a:rPr>
              <a:t>В новых ФГОС 2022 года определяют чёткие требования к предметным результатам по каждой учебной дисциплине. </a:t>
            </a:r>
            <a:endParaRPr lang="ru-RU" sz="3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ru-RU" sz="3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7695" y="517357"/>
            <a:ext cx="10287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Georgia" panose="02040502050405020303" pitchFamily="18" charset="0"/>
              </a:rPr>
              <a:t>В соответствии с Приказом Министерства просвещения Российской Федерации от 31.05.2021 № 287 "Об утверждении федерального государственного образовательного стандарта основного общего образования" (Зарегистрирован 05.07.2021 № 64101) был утвержден новый ФГОС и было установлено, что прием на обучение по ФГОС, утвержденным приказом МО и науки РФ от 17.12.2010 № 1897, прекращается 1 сентября 2022 г</a:t>
            </a:r>
          </a:p>
        </p:txBody>
      </p:sp>
    </p:spTree>
    <p:extLst>
      <p:ext uri="{BB962C8B-B14F-4D97-AF65-F5344CB8AC3E}">
        <p14:creationId xmlns:p14="http://schemas.microsoft.com/office/powerpoint/2010/main" val="47072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117" y="197346"/>
            <a:ext cx="1029903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Georgia" panose="02040502050405020303" pitchFamily="18" charset="0"/>
              </a:rPr>
              <a:t>Новые ФГОС не отходят от системно-деятельностного подхода. В </a:t>
            </a:r>
            <a:r>
              <a:rPr lang="ru-RU" sz="2400" b="1" dirty="0" smtClean="0">
                <a:latin typeface="Georgia" panose="02040502050405020303" pitchFamily="18" charset="0"/>
              </a:rPr>
              <a:t>них конкретно </a:t>
            </a:r>
            <a:r>
              <a:rPr lang="ru-RU" sz="2400" b="1" dirty="0">
                <a:latin typeface="Georgia" panose="02040502050405020303" pitchFamily="18" charset="0"/>
              </a:rPr>
              <a:t>определили требования к личностным и </a:t>
            </a:r>
            <a:r>
              <a:rPr lang="ru-RU" sz="2400" b="1" dirty="0" err="1" smtClean="0">
                <a:latin typeface="Georgia" panose="02040502050405020303" pitchFamily="18" charset="0"/>
              </a:rPr>
              <a:t>метапредметным</a:t>
            </a:r>
            <a:r>
              <a:rPr lang="ru-RU" sz="2400" b="1" dirty="0" smtClean="0">
                <a:latin typeface="Georgia" panose="02040502050405020303" pitchFamily="18" charset="0"/>
              </a:rPr>
              <a:t> образовательным </a:t>
            </a:r>
            <a:r>
              <a:rPr lang="ru-RU" sz="2400" b="1" dirty="0">
                <a:latin typeface="Georgia" panose="02040502050405020303" pitchFamily="18" charset="0"/>
              </a:rPr>
              <a:t>результатам. В старых стандартах эти результаты</a:t>
            </a:r>
          </a:p>
          <a:p>
            <a:r>
              <a:rPr lang="ru-RU" sz="2400" b="1" dirty="0">
                <a:latin typeface="Georgia" panose="02040502050405020303" pitchFamily="18" charset="0"/>
              </a:rPr>
              <a:t>были представлены перечнями. </a:t>
            </a:r>
            <a:endParaRPr lang="ru-RU" sz="2400" b="1" dirty="0" smtClean="0">
              <a:latin typeface="Georgia" panose="02040502050405020303" pitchFamily="18" charset="0"/>
            </a:endParaRPr>
          </a:p>
          <a:p>
            <a:r>
              <a:rPr lang="ru-RU" sz="2400" b="1" dirty="0" smtClean="0">
                <a:latin typeface="Georgia" panose="02040502050405020303" pitchFamily="18" charset="0"/>
              </a:rPr>
              <a:t>Сейчас </a:t>
            </a:r>
            <a:r>
              <a:rPr lang="ru-RU" sz="2400" b="1" dirty="0">
                <a:latin typeface="Georgia" panose="02040502050405020303" pitchFamily="18" charset="0"/>
              </a:rPr>
              <a:t>они описаны по группам. </a:t>
            </a:r>
            <a:endParaRPr lang="ru-RU" sz="2400" b="1" dirty="0" smtClean="0">
              <a:latin typeface="Georgia" panose="02040502050405020303" pitchFamily="18" charset="0"/>
            </a:endParaRPr>
          </a:p>
          <a:p>
            <a:r>
              <a:rPr lang="ru-RU" sz="2400" b="1" dirty="0" smtClean="0">
                <a:latin typeface="Georgia" panose="02040502050405020303" pitchFamily="18" charset="0"/>
              </a:rPr>
              <a:t>Личностные </a:t>
            </a:r>
            <a:r>
              <a:rPr lang="ru-RU" sz="2400" b="1" dirty="0">
                <a:latin typeface="Georgia" panose="02040502050405020303" pitchFamily="18" charset="0"/>
              </a:rPr>
              <a:t>результаты сгруппированы по направлениям воспитания: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гражданско-патриотическое;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духовно-нравственное;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эстетическое;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физическое воспитание, формирование культуры здоровья и </a:t>
            </a:r>
            <a:r>
              <a:rPr lang="ru-RU" sz="2400" b="1" dirty="0" smtClean="0">
                <a:latin typeface="Georgia" panose="02040502050405020303" pitchFamily="18" charset="0"/>
              </a:rPr>
              <a:t>эмоционального </a:t>
            </a:r>
            <a:r>
              <a:rPr lang="ru-RU" sz="2400" b="1" dirty="0">
                <a:latin typeface="Georgia" panose="02040502050405020303" pitchFamily="18" charset="0"/>
              </a:rPr>
              <a:t>благополучия;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трудовое;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</a:t>
            </a:r>
            <a:r>
              <a:rPr lang="ru-RU" sz="2400" b="1" dirty="0">
                <a:latin typeface="Georgia" panose="02040502050405020303" pitchFamily="18" charset="0"/>
              </a:rPr>
              <a:t>экологическое;</a:t>
            </a:r>
          </a:p>
          <a:p>
            <a:r>
              <a:rPr lang="ru-RU" sz="2400" b="1" dirty="0" smtClean="0">
                <a:latin typeface="Georgia" panose="02040502050405020303" pitchFamily="18" charset="0"/>
              </a:rPr>
              <a:t>– ценность </a:t>
            </a:r>
            <a:r>
              <a:rPr lang="ru-RU" sz="2400" b="1" dirty="0">
                <a:latin typeface="Georgia" panose="02040502050405020303" pitchFamily="18" charset="0"/>
              </a:rPr>
              <a:t>научного познания.</a:t>
            </a:r>
          </a:p>
        </p:txBody>
      </p:sp>
    </p:spTree>
    <p:extLst>
      <p:ext uri="{BB962C8B-B14F-4D97-AF65-F5344CB8AC3E}">
        <p14:creationId xmlns:p14="http://schemas.microsoft.com/office/powerpoint/2010/main" val="42708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2843" y="528624"/>
            <a:ext cx="1064794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err="1">
                <a:latin typeface="Georgia" panose="02040502050405020303" pitchFamily="18" charset="0"/>
              </a:rPr>
              <a:t>Метапредметные</a:t>
            </a:r>
            <a:r>
              <a:rPr lang="ru-RU" sz="2500" b="1" dirty="0">
                <a:latin typeface="Georgia" panose="02040502050405020303" pitchFamily="18" charset="0"/>
              </a:rPr>
              <a:t> результаты группируются по видам </a:t>
            </a:r>
            <a:r>
              <a:rPr lang="ru-RU" sz="2500" b="1" dirty="0" smtClean="0">
                <a:latin typeface="Georgia" panose="02040502050405020303" pitchFamily="18" charset="0"/>
              </a:rPr>
              <a:t>универсальных </a:t>
            </a:r>
            <a:r>
              <a:rPr lang="ru-RU" sz="2500" b="1" dirty="0">
                <a:latin typeface="Georgia" panose="02040502050405020303" pitchFamily="18" charset="0"/>
              </a:rPr>
              <a:t>учебных действий: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</a:t>
            </a:r>
            <a:r>
              <a:rPr lang="ru-RU" sz="2500" b="1" dirty="0">
                <a:latin typeface="Georgia" panose="02040502050405020303" pitchFamily="18" charset="0"/>
              </a:rPr>
              <a:t>овладение универсальными учебными познавательными </a:t>
            </a:r>
            <a:r>
              <a:rPr lang="ru-RU" sz="2500" b="1" dirty="0" smtClean="0">
                <a:latin typeface="Georgia" panose="02040502050405020303" pitchFamily="18" charset="0"/>
              </a:rPr>
              <a:t>действиями 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</a:t>
            </a:r>
            <a:r>
              <a:rPr lang="ru-RU" sz="2500" b="1" dirty="0">
                <a:latin typeface="Georgia" panose="02040502050405020303" pitchFamily="18" charset="0"/>
              </a:rPr>
              <a:t>базовые логические, базовые исследовательские, </a:t>
            </a:r>
            <a:r>
              <a:rPr lang="ru-RU" sz="2500" b="1" dirty="0" smtClean="0">
                <a:latin typeface="Georgia" panose="02040502050405020303" pitchFamily="18" charset="0"/>
              </a:rPr>
              <a:t>работа </a:t>
            </a:r>
            <a:r>
              <a:rPr lang="ru-RU" sz="2500" b="1" dirty="0">
                <a:latin typeface="Georgia" panose="02040502050405020303" pitchFamily="18" charset="0"/>
              </a:rPr>
              <a:t>с информацией;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</a:t>
            </a:r>
            <a:r>
              <a:rPr lang="ru-RU" sz="2500" b="1" dirty="0">
                <a:latin typeface="Georgia" panose="02040502050405020303" pitchFamily="18" charset="0"/>
              </a:rPr>
              <a:t>овладение универсальными учебными коммуникативными </a:t>
            </a:r>
            <a:r>
              <a:rPr lang="ru-RU" sz="2500" b="1" dirty="0" smtClean="0">
                <a:latin typeface="Georgia" panose="02040502050405020303" pitchFamily="18" charset="0"/>
              </a:rPr>
              <a:t>действиями 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</a:t>
            </a:r>
            <a:r>
              <a:rPr lang="ru-RU" sz="2500" b="1" dirty="0">
                <a:latin typeface="Georgia" panose="02040502050405020303" pitchFamily="18" charset="0"/>
              </a:rPr>
              <a:t>общение, совместная деятельность;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овладение </a:t>
            </a:r>
            <a:r>
              <a:rPr lang="ru-RU" sz="2500" b="1" dirty="0">
                <a:latin typeface="Georgia" panose="02040502050405020303" pitchFamily="18" charset="0"/>
              </a:rPr>
              <a:t>универсальными учебными регулятивными </a:t>
            </a:r>
            <a:r>
              <a:rPr lang="ru-RU" sz="2500" b="1" dirty="0" smtClean="0">
                <a:latin typeface="Georgia" panose="02040502050405020303" pitchFamily="18" charset="0"/>
              </a:rPr>
              <a:t>действиями; </a:t>
            </a:r>
          </a:p>
          <a:p>
            <a:r>
              <a:rPr lang="ru-RU" sz="2500" b="1" dirty="0" smtClean="0">
                <a:latin typeface="Georgia" panose="02040502050405020303" pitchFamily="18" charset="0"/>
              </a:rPr>
              <a:t>– </a:t>
            </a:r>
            <a:r>
              <a:rPr lang="ru-RU" sz="2500" b="1" dirty="0">
                <a:latin typeface="Georgia" panose="02040502050405020303" pitchFamily="18" charset="0"/>
              </a:rPr>
              <a:t>самоорганизация, самоконтроль.</a:t>
            </a:r>
          </a:p>
          <a:p>
            <a:r>
              <a:rPr lang="ru-RU" sz="2500" b="1" dirty="0">
                <a:latin typeface="Georgia" panose="02040502050405020303" pitchFamily="18" charset="0"/>
              </a:rPr>
              <a:t>Раньше личностные и </a:t>
            </a:r>
            <a:r>
              <a:rPr lang="ru-RU" sz="2500" b="1" dirty="0" err="1">
                <a:latin typeface="Georgia" panose="02040502050405020303" pitchFamily="18" charset="0"/>
              </a:rPr>
              <a:t>метапредметные</a:t>
            </a:r>
            <a:r>
              <a:rPr lang="ru-RU" sz="2500" b="1" dirty="0">
                <a:latin typeface="Georgia" panose="02040502050405020303" pitchFamily="18" charset="0"/>
              </a:rPr>
              <a:t> результаты были </a:t>
            </a:r>
            <a:r>
              <a:rPr lang="ru-RU" sz="2500" b="1" dirty="0" smtClean="0">
                <a:latin typeface="Georgia" panose="02040502050405020303" pitchFamily="18" charset="0"/>
              </a:rPr>
              <a:t>описаны обобщенно </a:t>
            </a:r>
            <a:r>
              <a:rPr lang="ru-RU" sz="2500" b="1" dirty="0">
                <a:latin typeface="Georgia" panose="02040502050405020303" pitchFamily="18" charset="0"/>
              </a:rPr>
              <a:t>и вызывали много вопросов у педагогов. Теперь же </a:t>
            </a:r>
            <a:r>
              <a:rPr lang="ru-RU" sz="2500" b="1" dirty="0" smtClean="0">
                <a:latin typeface="Georgia" panose="02040502050405020303" pitchFamily="18" charset="0"/>
              </a:rPr>
              <a:t>каждое </a:t>
            </a:r>
            <a:r>
              <a:rPr lang="ru-RU" sz="2500" b="1" dirty="0">
                <a:latin typeface="Georgia" panose="02040502050405020303" pitchFamily="18" charset="0"/>
              </a:rPr>
              <a:t>из выделенных УУД содержит критерии их сформированности.</a:t>
            </a:r>
          </a:p>
        </p:txBody>
      </p:sp>
    </p:spTree>
    <p:extLst>
      <p:ext uri="{BB962C8B-B14F-4D97-AF65-F5344CB8AC3E}">
        <p14:creationId xmlns:p14="http://schemas.microsoft.com/office/powerpoint/2010/main" val="26466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3925" y="474345"/>
            <a:ext cx="1065997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Пример. </a:t>
            </a:r>
            <a:r>
              <a:rPr lang="ru-RU" sz="2400" b="1" dirty="0">
                <a:latin typeface="Georgia" panose="02040502050405020303" pitchFamily="18" charset="0"/>
              </a:rPr>
              <a:t>Описание </a:t>
            </a:r>
            <a:r>
              <a:rPr lang="ru-RU" sz="2400" b="1" dirty="0" err="1">
                <a:latin typeface="Georgia" panose="02040502050405020303" pitchFamily="18" charset="0"/>
              </a:rPr>
              <a:t>метапредметного</a:t>
            </a:r>
            <a:r>
              <a:rPr lang="ru-RU" sz="2400" b="1" dirty="0">
                <a:latin typeface="Georgia" panose="02040502050405020303" pitchFamily="18" charset="0"/>
              </a:rPr>
              <a:t> результата в ФГОС ООО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Регулятивное УУД «Самоорганизация»:</a:t>
            </a:r>
          </a:p>
          <a:p>
            <a:r>
              <a:rPr lang="ru-RU" sz="2400" dirty="0" smtClean="0">
                <a:latin typeface="Georgia" panose="02040502050405020303" pitchFamily="18" charset="0"/>
              </a:rPr>
              <a:t>– </a:t>
            </a:r>
            <a:r>
              <a:rPr lang="ru-RU" sz="2400" dirty="0">
                <a:latin typeface="Georgia" panose="02040502050405020303" pitchFamily="18" charset="0"/>
              </a:rPr>
              <a:t>выявлять проблемы для решения в жизненных и учебных ситуациях;</a:t>
            </a:r>
          </a:p>
          <a:p>
            <a:r>
              <a:rPr lang="ru-RU" sz="2400" dirty="0" smtClean="0">
                <a:latin typeface="Georgia" panose="02040502050405020303" pitchFamily="18" charset="0"/>
              </a:rPr>
              <a:t>– </a:t>
            </a:r>
            <a:r>
              <a:rPr lang="ru-RU" sz="2400" dirty="0">
                <a:latin typeface="Georgia" panose="02040502050405020303" pitchFamily="18" charset="0"/>
              </a:rPr>
              <a:t>ориентироваться в различных подходах принятия решений (</a:t>
            </a:r>
            <a:r>
              <a:rPr lang="ru-RU" sz="2400" dirty="0" smtClean="0">
                <a:latin typeface="Georgia" panose="02040502050405020303" pitchFamily="18" charset="0"/>
              </a:rPr>
              <a:t>индивидуальное</a:t>
            </a:r>
            <a:r>
              <a:rPr lang="ru-RU" sz="2400" dirty="0">
                <a:latin typeface="Georgia" panose="02040502050405020303" pitchFamily="18" charset="0"/>
              </a:rPr>
              <a:t>, принятие решения в группе, принятие решений группой);</a:t>
            </a:r>
          </a:p>
          <a:p>
            <a:r>
              <a:rPr lang="ru-RU" sz="2400" dirty="0" smtClean="0">
                <a:latin typeface="Georgia" panose="02040502050405020303" pitchFamily="18" charset="0"/>
              </a:rPr>
              <a:t>– </a:t>
            </a:r>
            <a:r>
              <a:rPr lang="ru-RU" sz="2400" dirty="0">
                <a:latin typeface="Georgia" panose="02040502050405020303" pitchFamily="18" charset="0"/>
              </a:rPr>
              <a:t>самостоятельно составлять алгоритм решения задачи (или его часть),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выбирать способ решения учебной задачи с учетом имеющихся ресурсов</a:t>
            </a:r>
          </a:p>
          <a:p>
            <a:r>
              <a:rPr lang="ru-RU" sz="2400" dirty="0">
                <a:latin typeface="Georgia" panose="02040502050405020303" pitchFamily="18" charset="0"/>
              </a:rPr>
              <a:t>и собственных возможностей, аргументировать предлагаемые варианты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решений;</a:t>
            </a:r>
          </a:p>
          <a:p>
            <a:r>
              <a:rPr lang="ru-RU" sz="2400" dirty="0" smtClean="0">
                <a:latin typeface="Georgia" panose="02040502050405020303" pitchFamily="18" charset="0"/>
              </a:rPr>
              <a:t>– </a:t>
            </a:r>
            <a:r>
              <a:rPr lang="ru-RU" sz="2400" dirty="0">
                <a:latin typeface="Georgia" panose="02040502050405020303" pitchFamily="18" charset="0"/>
              </a:rPr>
              <a:t>&lt;…&gt;</a:t>
            </a:r>
          </a:p>
          <a:p>
            <a:r>
              <a:rPr lang="ru-RU" sz="2400" dirty="0" smtClean="0">
                <a:latin typeface="Georgia" panose="02040502050405020303" pitchFamily="18" charset="0"/>
              </a:rPr>
              <a:t>– </a:t>
            </a:r>
            <a:r>
              <a:rPr lang="ru-RU" sz="2400" dirty="0">
                <a:latin typeface="Georgia" panose="02040502050405020303" pitchFamily="18" charset="0"/>
              </a:rPr>
              <a:t>делать выбор и брать ответственность за решение (п 43.3. ФГОС ООО,</a:t>
            </a:r>
          </a:p>
          <a:p>
            <a:r>
              <a:rPr lang="ru-RU" sz="2400" dirty="0">
                <a:latin typeface="Georgia" panose="02040502050405020303" pitchFamily="18" charset="0"/>
              </a:rPr>
              <a:t>утв. приказом </a:t>
            </a:r>
            <a:r>
              <a:rPr lang="ru-RU" sz="2400" dirty="0" err="1">
                <a:latin typeface="Georgia" panose="02040502050405020303" pitchFamily="18" charset="0"/>
              </a:rPr>
              <a:t>Минпросвещения</a:t>
            </a:r>
            <a:r>
              <a:rPr lang="ru-RU" sz="2400" dirty="0">
                <a:latin typeface="Georgia" panose="02040502050405020303" pitchFamily="18" charset="0"/>
              </a:rPr>
              <a:t> России от 31.05.2021 № 287).</a:t>
            </a:r>
          </a:p>
        </p:txBody>
      </p:sp>
    </p:spTree>
    <p:extLst>
      <p:ext uri="{BB962C8B-B14F-4D97-AF65-F5344CB8AC3E}">
        <p14:creationId xmlns:p14="http://schemas.microsoft.com/office/powerpoint/2010/main" val="33319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832" y="445168"/>
            <a:ext cx="108524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Georgia" panose="02040502050405020303" pitchFamily="18" charset="0"/>
              </a:rPr>
              <a:t>Жесткая фиксация предметного содержания образования прошла в ущерб развитию проектной деятельности, </a:t>
            </a:r>
            <a:r>
              <a:rPr lang="ru-RU" sz="3200" dirty="0" err="1">
                <a:latin typeface="Georgia" panose="02040502050405020303" pitchFamily="18" charset="0"/>
              </a:rPr>
              <a:t>межпредметных</a:t>
            </a:r>
            <a:r>
              <a:rPr lang="ru-RU" sz="3200" dirty="0">
                <a:latin typeface="Georgia" panose="02040502050405020303" pitchFamily="18" charset="0"/>
              </a:rPr>
              <a:t> и метапредметных навыков XXI века, сквозных</a:t>
            </a:r>
            <a:r>
              <a:rPr lang="ru-RU" sz="3200" dirty="0" smtClean="0">
                <a:latin typeface="Georgia" panose="02040502050405020303" pitchFamily="18" charset="0"/>
              </a:rPr>
              <a:t>, междисциплинарных </a:t>
            </a:r>
            <a:r>
              <a:rPr lang="ru-RU" sz="3200" dirty="0">
                <a:latin typeface="Georgia" panose="02040502050405020303" pitchFamily="18" charset="0"/>
              </a:rPr>
              <a:t>технологий, включая умение учиться. И это несмотря на то, что большое внимание уделено формированию и развитию гибких навыков учеников.</a:t>
            </a:r>
          </a:p>
          <a:p>
            <a:r>
              <a:rPr lang="ru-RU" sz="3200" dirty="0">
                <a:latin typeface="Georgia" panose="02040502050405020303" pitchFamily="18" charset="0"/>
              </a:rPr>
              <a:t>Еще один минус – предметные результаты в новых ФГОС не четко коррелируют с требованиями концепций преподавания физики, астрономии, химии, истории России. Учителям придется лавировать между требованиями и перестраивать рабочие программы, </a:t>
            </a:r>
            <a:r>
              <a:rPr lang="ru-RU" sz="3200" dirty="0" smtClean="0">
                <a:latin typeface="Georgia" panose="02040502050405020303" pitchFamily="18" charset="0"/>
              </a:rPr>
              <a:t>чтобы одновременно </a:t>
            </a:r>
            <a:r>
              <a:rPr lang="ru-RU" sz="3200" dirty="0">
                <a:latin typeface="Georgia" panose="02040502050405020303" pitchFamily="18" charset="0"/>
              </a:rPr>
              <a:t>учесть все их.</a:t>
            </a:r>
          </a:p>
        </p:txBody>
      </p:sp>
    </p:spTree>
    <p:extLst>
      <p:ext uri="{BB962C8B-B14F-4D97-AF65-F5344CB8AC3E}">
        <p14:creationId xmlns:p14="http://schemas.microsoft.com/office/powerpoint/2010/main" val="29322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884" y="156411"/>
            <a:ext cx="1118936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54780" algn="just"/>
            <a:r>
              <a:rPr lang="ru-RU" sz="3200" b="1" u="sng" dirty="0" smtClean="0">
                <a:latin typeface="Georgia" panose="02040502050405020303" pitchFamily="18" charset="0"/>
              </a:rPr>
              <a:t>Требования </a:t>
            </a:r>
            <a:r>
              <a:rPr lang="ru-RU" sz="3200" b="1" u="sng" dirty="0">
                <a:latin typeface="Georgia" panose="02040502050405020303" pitchFamily="18" charset="0"/>
              </a:rPr>
              <a:t>к образовательным результатам разбили по годам </a:t>
            </a:r>
            <a:r>
              <a:rPr lang="ru-RU" sz="3200" b="1" u="sng" dirty="0" smtClean="0">
                <a:latin typeface="Georgia" panose="02040502050405020303" pitchFamily="18" charset="0"/>
              </a:rPr>
              <a:t>обучения. </a:t>
            </a:r>
            <a:endParaRPr lang="ru-RU" sz="3200" u="sng" dirty="0">
              <a:latin typeface="Georgia" panose="02040502050405020303" pitchFamily="18" charset="0"/>
            </a:endParaRPr>
          </a:p>
          <a:p>
            <a:pPr marR="0" algn="just"/>
            <a:r>
              <a:rPr lang="ru-RU" sz="4000" dirty="0" smtClean="0">
                <a:latin typeface="Georgia" panose="02040502050405020303" pitchFamily="18" charset="0"/>
              </a:rPr>
              <a:t>Раньше </a:t>
            </a:r>
            <a:r>
              <a:rPr lang="ru-RU" sz="4000" dirty="0">
                <a:latin typeface="Georgia" panose="02040502050405020303" pitchFamily="18" charset="0"/>
              </a:rPr>
              <a:t>педагоги распределяли предметные образовательные результаты по годам обучения самостоятельно, теперь на промежуточной аттестации школа должна проверять те результаты и в таком </a:t>
            </a:r>
            <a:r>
              <a:rPr lang="ru-RU" sz="4000" dirty="0" smtClean="0">
                <a:latin typeface="Georgia" panose="02040502050405020303" pitchFamily="18" charset="0"/>
              </a:rPr>
              <a:t>порядке</a:t>
            </a:r>
            <a:r>
              <a:rPr lang="ru-RU" sz="4000" dirty="0">
                <a:latin typeface="Georgia" panose="02040502050405020303" pitchFamily="18" charset="0"/>
              </a:rPr>
              <a:t>, который прописан во ФГОС основного общего </a:t>
            </a:r>
            <a:r>
              <a:rPr lang="ru-RU" sz="4000" dirty="0" smtClean="0">
                <a:latin typeface="Georgia" panose="02040502050405020303" pitchFamily="18" charset="0"/>
              </a:rPr>
              <a:t>образования. 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89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Georgia" panose="02040502050405020303" pitchFamily="18" charset="0"/>
              </a:rPr>
              <a:t>Расширили содержание воспитательной  деятельности</a:t>
            </a:r>
            <a:endParaRPr lang="ru-RU" sz="3200" b="1" dirty="0">
              <a:latin typeface="Georgia" panose="02040502050405020303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313" y="2311822"/>
            <a:ext cx="8947150" cy="367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5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484</TotalTime>
  <Words>952</Words>
  <Application>Microsoft Office PowerPoint</Application>
  <PresentationFormat>Широкоэкранный</PresentationFormat>
  <Paragraphs>92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CenturySchlbkCyr-Roman</vt:lpstr>
      <vt:lpstr>Georgia</vt:lpstr>
      <vt:lpstr>Wingdings 3</vt:lpstr>
      <vt:lpstr>Ион</vt:lpstr>
      <vt:lpstr>ОБНОВЛЁННЫЕ ФГОС НОО И ООО</vt:lpstr>
      <vt:lpstr>ТРИ ПОКОЛЕНИЯ СТАНДАРТОВ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Расширили содержание воспитательной  деятельности</vt:lpstr>
      <vt:lpstr>Презентация PowerPoint</vt:lpstr>
      <vt:lpstr>Презентация PowerPoint</vt:lpstr>
      <vt:lpstr>Презентация PowerPoint</vt:lpstr>
      <vt:lpstr>Перечень предметных областей, учебных предметов и модулей</vt:lpstr>
      <vt:lpstr>Презентация PowerPoint</vt:lpstr>
      <vt:lpstr>Изучение родного и второго иностранного языков на уровне ООО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ОБНОВЛЁННЫЕ ФГОС НОО И ООО</dc:title>
  <dc:creator>Metodkab</dc:creator>
  <cp:lastModifiedBy>Metodkab</cp:lastModifiedBy>
  <cp:revision>35</cp:revision>
  <cp:lastPrinted>2022-03-02T03:21:04Z</cp:lastPrinted>
  <dcterms:created xsi:type="dcterms:W3CDTF">2022-02-28T04:39:57Z</dcterms:created>
  <dcterms:modified xsi:type="dcterms:W3CDTF">2022-06-02T06:30:55Z</dcterms:modified>
</cp:coreProperties>
</file>